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9" r:id="rId4"/>
    <p:sldId id="268" r:id="rId5"/>
    <p:sldId id="258" r:id="rId6"/>
    <p:sldId id="265" r:id="rId7"/>
    <p:sldId id="264" r:id="rId8"/>
    <p:sldId id="267" r:id="rId9"/>
    <p:sldId id="262" r:id="rId10"/>
    <p:sldId id="266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4161E3-43BF-49DE-8CE7-BB73F21B7875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500E0D-0053-4A10-8017-5DE068F53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10080" y="359897"/>
            <a:ext cx="9875520" cy="243957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коммуникативных  и регулятивных УУД у младших школьников с ОВЗ на логопедических занятиях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10080" y="3502855"/>
            <a:ext cx="9875520" cy="2475913"/>
          </a:xfrm>
        </p:spPr>
        <p:txBody>
          <a:bodyPr>
            <a:normAutofit/>
          </a:bodyPr>
          <a:lstStyle/>
          <a:p>
            <a:pPr marL="26988" lvl="0" algn="r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28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26988" lvl="0" algn="r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28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26988" lvl="0" algn="r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800" dirty="0" smtClean="0">
                <a:solidFill>
                  <a:prstClr val="black"/>
                </a:solidFill>
                <a:latin typeface="Corbel" panose="020B0503020204020204" pitchFamily="34" charset="0"/>
              </a:rPr>
              <a:t>Учитель-логопед Бондарева Л.Н</a:t>
            </a:r>
            <a:r>
              <a:rPr lang="ru-RU" altLang="ru-RU" sz="2800" dirty="0">
                <a:solidFill>
                  <a:prstClr val="black"/>
                </a:solidFill>
                <a:latin typeface="Corbel" panose="020B0503020204020204" pitchFamily="34" charset="0"/>
              </a:rPr>
              <a:t>.</a:t>
            </a:r>
          </a:p>
          <a:p>
            <a:pPr marL="26988" lvl="0" algn="r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800" dirty="0">
                <a:solidFill>
                  <a:prstClr val="black"/>
                </a:solidFill>
                <a:latin typeface="Corbel" panose="020B0503020204020204" pitchFamily="34" charset="0"/>
              </a:rPr>
              <a:t>МОУ Константиновская СШ</a:t>
            </a:r>
          </a:p>
          <a:p>
            <a:endParaRPr lang="ru-RU" dirty="0"/>
          </a:p>
        </p:txBody>
      </p:sp>
      <p:pic>
        <p:nvPicPr>
          <p:cNvPr id="6" name="Picture 2" descr="C:\Users\Асер\Desktop\intellektualnyy_poedino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782" y="3782402"/>
            <a:ext cx="3061592" cy="270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092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Бортовой журнал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Лягушка.</a:t>
            </a:r>
          </a:p>
          <a:p>
            <a:pPr lvl="0"/>
            <a:r>
              <a:rPr lang="ru-RU" sz="3600" dirty="0" smtClean="0"/>
              <a:t>В луже.</a:t>
            </a:r>
          </a:p>
          <a:p>
            <a:pPr lvl="0"/>
            <a:r>
              <a:rPr lang="ru-RU" sz="3600" dirty="0" smtClean="0"/>
              <a:t>Плавание в луже.</a:t>
            </a:r>
          </a:p>
          <a:p>
            <a:pPr lvl="0"/>
            <a:r>
              <a:rPr lang="ru-RU" sz="3600" dirty="0" smtClean="0"/>
              <a:t>Хвастливая, упрямая.</a:t>
            </a:r>
          </a:p>
          <a:p>
            <a:pPr lvl="0"/>
            <a:r>
              <a:rPr lang="ru-RU" sz="3600" dirty="0" smtClean="0"/>
              <a:t>Утащила лодку у рыбака и пыталась на ней кататься в луже.</a:t>
            </a: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12" y="4668129"/>
            <a:ext cx="2002093" cy="15627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/>
          </a:p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ea typeface="Calibri" panose="020F0502020204030204" pitchFamily="34" charset="0"/>
              </a:rPr>
              <a:t>Направления </a:t>
            </a:r>
            <a:r>
              <a:rPr lang="ru-RU" sz="2800" b="1" dirty="0">
                <a:latin typeface="Calibri" pitchFamily="34" charset="0"/>
                <a:ea typeface="Calibri" panose="020F0502020204030204" pitchFamily="34" charset="0"/>
              </a:rPr>
              <a:t>совершенствования </a:t>
            </a:r>
            <a:r>
              <a:rPr lang="ru-RU" sz="2800" b="1" dirty="0" smtClean="0">
                <a:latin typeface="Calibri" pitchFamily="34" charset="0"/>
                <a:ea typeface="Calibri" panose="020F0502020204030204" pitchFamily="34" charset="0"/>
              </a:rPr>
              <a:t>коммуникативных</a:t>
            </a:r>
            <a:br>
              <a:rPr lang="ru-RU" sz="2800" b="1" dirty="0" smtClean="0">
                <a:latin typeface="Calibri" pitchFamily="34" charset="0"/>
                <a:ea typeface="Calibri" panose="020F0502020204030204" pitchFamily="34" charset="0"/>
              </a:rPr>
            </a:br>
            <a:r>
              <a:rPr lang="ru-RU" sz="2800" b="1" dirty="0" smtClean="0">
                <a:latin typeface="Calibri" pitchFamily="34" charset="0"/>
                <a:ea typeface="Calibri" panose="020F0502020204030204" pitchFamily="34" charset="0"/>
              </a:rPr>
              <a:t> навыков детей</a:t>
            </a:r>
            <a:r>
              <a:rPr lang="ru-RU" sz="2800" dirty="0" smtClean="0">
                <a:latin typeface="Calibri" pitchFamily="34" charset="0"/>
                <a:ea typeface="Calibri" panose="020F0502020204030204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294228"/>
            <a:ext cx="9997440" cy="527538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развитие речевой активности детей;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экспрессивной и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импрессивной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речи и их интонационной 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выразительности;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расширение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, уточнение, активизация пассивного и активного словаря;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коррекция грамматического строя речи;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в рассказывании речевого высказывания;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обучение творческому рассказыванию;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развитие слухового внимания и памяти, фонематического слуха;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средств общения (просодики, жестов, мимики и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др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21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</a:rPr>
              <a:t>Задания при работе над предложением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3717" y="1447800"/>
            <a:ext cx="10307867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 Закончи предложение.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  Придумай вопросы к предложению и задай их другим ученикам. 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 Придумай вопросы к предложению и ответь на них сам.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Произнеси предложение с различной интонацией (вопросительной, восклицательной, весело, грустно и т.д.)</a:t>
            </a:r>
          </a:p>
          <a:p>
            <a:pPr>
              <a:lnSpc>
                <a:spcPct val="16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Задания при работе над текстом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447800"/>
            <a:ext cx="10265664" cy="4800600"/>
          </a:xfrm>
        </p:spPr>
        <p:txBody>
          <a:bodyPr/>
          <a:lstStyle/>
          <a:p>
            <a:r>
              <a:rPr lang="ru-RU" dirty="0" smtClean="0"/>
              <a:t> Прослушай рассказ и добавь 1 предложение так, чтобы рассказ         оказался      завершённым. </a:t>
            </a:r>
          </a:p>
          <a:p>
            <a:r>
              <a:rPr lang="ru-RU" dirty="0" smtClean="0"/>
              <a:t> Придумай продолжение к рассказу. </a:t>
            </a:r>
          </a:p>
          <a:p>
            <a:r>
              <a:rPr lang="ru-RU" dirty="0" smtClean="0"/>
              <a:t>  Придумай по 1 вопросу к сказке (рассказу) и задай его другим ученикам.</a:t>
            </a:r>
          </a:p>
          <a:p>
            <a:r>
              <a:rPr lang="ru-RU" dirty="0" smtClean="0"/>
              <a:t> Ответь на вопросы учителя по данному тексту.</a:t>
            </a:r>
          </a:p>
          <a:p>
            <a:r>
              <a:rPr lang="ru-RU" dirty="0" smtClean="0"/>
              <a:t> Выбери правильный ответ из предложенных и объясни, почему именно этот ответ правильный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  <a:cs typeface="Aharoni" pitchFamily="2" charset="-79"/>
              </a:rPr>
              <a:t>Речевая разминка</a:t>
            </a:r>
            <a:endParaRPr lang="ru-RU" b="1" dirty="0">
              <a:latin typeface="+mn-lt"/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6430" y="1294228"/>
            <a:ext cx="10607039" cy="488273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Aft>
                <a:spcPts val="705"/>
              </a:spcAft>
            </a:pP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А, О, У, Ы, И, Э – произносим беззвучно с четкой артикуляцией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  <a:spcAft>
                <a:spcPts val="705"/>
              </a:spcAft>
              <a:buNone/>
            </a:pPr>
            <a:endParaRPr lang="ru-R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705"/>
              </a:spcAft>
            </a:pP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А-У, А-О, Ы-И, Э-А, И-О – четко произносим  пары 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звуков 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беззвучно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705"/>
              </a:spcAft>
            </a:pPr>
            <a:endParaRPr lang="ru-R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1000"/>
              </a:spcAft>
            </a:pP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АОУИЭ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АИУОЭ – четкое и быстрое 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произносим вслух</a:t>
            </a:r>
          </a:p>
          <a:p>
            <a:pPr marL="0" indent="0">
              <a:lnSpc>
                <a:spcPct val="160000"/>
              </a:lnSpc>
              <a:spcAft>
                <a:spcPts val="1000"/>
              </a:spcAft>
              <a:buNone/>
            </a:pP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серии гласных </a:t>
            </a:r>
            <a:r>
              <a:rPr lang="ru-RU" sz="3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звуков, а затем беззвучно.</a:t>
            </a:r>
            <a:endParaRPr lang="ru-R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Любовь Николаевна\Desktop\амо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037" y="4248151"/>
            <a:ext cx="18923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2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Ответы к 1 абзацу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294228"/>
            <a:ext cx="10823917" cy="51065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3600" dirty="0" smtClean="0"/>
              <a:t>1 Лягушка, Дедушка-рыбак, Рыбка, Лодка.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/>
              <a:t>2 Лягушка прыгнула в Лодку, чтобы покататься.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/>
              <a:t>3 Рыбка предупредила, что Лодка любит глубину.</a:t>
            </a:r>
          </a:p>
          <a:p>
            <a:pPr algn="r">
              <a:lnSpc>
                <a:spcPct val="200000"/>
              </a:lnSpc>
            </a:pPr>
            <a:endParaRPr lang="ru-RU" sz="36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098" y="4867421"/>
            <a:ext cx="2002093" cy="1562760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98" y="5019821"/>
            <a:ext cx="2002093" cy="1562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13467" y="620714"/>
          <a:ext cx="9622041" cy="553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8193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0" dirty="0" smtClean="0">
                          <a:latin typeface="+mn-lt"/>
                          <a:ea typeface="Calibri"/>
                          <a:cs typeface="Times New Roman"/>
                        </a:rPr>
                        <a:t> Легко </a:t>
                      </a:r>
                      <a:r>
                        <a:rPr lang="ru-RU" sz="3200" b="0" dirty="0">
                          <a:latin typeface="+mn-lt"/>
                          <a:ea typeface="Calibri"/>
                          <a:cs typeface="Times New Roman"/>
                        </a:rPr>
                        <a:t>было придумывать вопрос и отвечать на него </a:t>
                      </a:r>
                      <a:r>
                        <a:rPr lang="ru-RU" sz="3200" b="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3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369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Было</a:t>
                      </a:r>
                      <a:r>
                        <a:rPr lang="ru-RU" sz="3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ложно  что-то одно - придумывать   вопрос или отвечать на него</a:t>
                      </a:r>
                      <a:r>
                        <a:rPr lang="ru-RU" sz="32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369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Сложно было и придумывать вопрос, и отвечать на него</a:t>
                      </a:r>
                      <a:r>
                        <a:rPr lang="ru-RU" sz="32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328" name="Рисунок 2" descr="C:\Users\User\AppData\Local\Microsoft\Windows\Temporary Internet Files\Content.Word\солныш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133" y="476250"/>
            <a:ext cx="336126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Рисунок 4" descr="C:\Users\User\AppData\Local\Microsoft\Windows\Temporary Internet Files\Content.Word\2a99b8739cca49d604725aec198f92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884" y="2349500"/>
            <a:ext cx="3071283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Рисунок 6" descr="C:\Users\User\AppData\Local\Microsoft\Windows\Temporary Internet Files\Content.Word\ту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3267" y="4365626"/>
            <a:ext cx="345296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+mn-lt"/>
                <a:ea typeface="Calibri" panose="020F0502020204030204" pitchFamily="34" charset="0"/>
              </a:rPr>
              <a:t>Игра </a:t>
            </a:r>
            <a:r>
              <a:rPr lang="ru-RU" sz="3600" b="1" dirty="0">
                <a:latin typeface="+mn-lt"/>
                <a:ea typeface="Calibri" panose="020F0502020204030204" pitchFamily="34" charset="0"/>
              </a:rPr>
              <a:t>«Верное – неверное»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950488"/>
              </p:ext>
            </p:extLst>
          </p:nvPr>
        </p:nvGraphicFramePr>
        <p:xfrm>
          <a:off x="838200" y="1886857"/>
          <a:ext cx="10515600" cy="4354286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4273929470"/>
                    </a:ext>
                  </a:extLst>
                </a:gridCol>
              </a:tblGrid>
              <a:tr h="4354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1.Дедушка-рыбак оставил Лодку, а сам пошёл в село </a:t>
                      </a:r>
                      <a:r>
                        <a:rPr lang="ru-RU" sz="3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молоком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(хлебом)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2.Не послушала Лягушка совета Рыбки и направила Лодку в свою </a:t>
                      </a:r>
                      <a:r>
                        <a:rPr lang="ru-RU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реку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(лужу)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3.Застряла Лодка в грязи и не плывёт дальше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.+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4.Вспугнул дедушка-рыбак лягушек, спрятались они в зелёной траве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(тине)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98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847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Бортовой журнал</a:t>
            </a:r>
            <a:endParaRPr lang="ru-RU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22008"/>
              </p:ext>
            </p:extLst>
          </p:nvPr>
        </p:nvGraphicFramePr>
        <p:xfrm>
          <a:off x="838200" y="1306287"/>
          <a:ext cx="10515600" cy="532674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14663721"/>
                    </a:ext>
                  </a:extLst>
                </a:gridCol>
              </a:tblGrid>
              <a:tr h="53267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1.Имя </a:t>
                      </a: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главного героя сказки.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Место жительства.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3.Род занятий.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Черты характера.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5.Интересные факты о личности литературного героя.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5552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51" y="4546372"/>
            <a:ext cx="23241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</TotalTime>
  <Words>446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Формирование коммуникативных  и регулятивных УУД у младших школьников с ОВЗ на логопедических занятиях</vt:lpstr>
      <vt:lpstr>Направления совершенствования коммуникативных  навыков детей </vt:lpstr>
      <vt:lpstr>Задания при работе над предложением</vt:lpstr>
      <vt:lpstr>Задания при работе над текстом</vt:lpstr>
      <vt:lpstr>Речевая разминка</vt:lpstr>
      <vt:lpstr>Ответы к 1 абзацу</vt:lpstr>
      <vt:lpstr>Презентация PowerPoint</vt:lpstr>
      <vt:lpstr>Игра «Верное – неверное»</vt:lpstr>
      <vt:lpstr>Бортовой журнал</vt:lpstr>
      <vt:lpstr>Бортовой журнал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коммуникативных  и регулятивных УУД у младших школьников с ОВЗ на логопедических занятиях</dc:title>
  <dc:creator>Любовь Николаевна</dc:creator>
  <cp:lastModifiedBy>Любовь Николаевна</cp:lastModifiedBy>
  <cp:revision>24</cp:revision>
  <dcterms:created xsi:type="dcterms:W3CDTF">2020-02-17T13:02:27Z</dcterms:created>
  <dcterms:modified xsi:type="dcterms:W3CDTF">2020-02-27T05:55:09Z</dcterms:modified>
</cp:coreProperties>
</file>