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57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679" autoAdjust="0"/>
  </p:normalViewPr>
  <p:slideViewPr>
    <p:cSldViewPr snapToGrid="0">
      <p:cViewPr varScale="1">
        <p:scale>
          <a:sx n="87" d="100"/>
          <a:sy n="87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0BC70-64CC-42F4-B8FD-D3EF0E2F44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B2316-6702-4228-9890-DCA8273A6774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4374AF74-28E8-4006-8C9F-7C467150CBB4}" type="parTrans" cxnId="{40DE32B5-1B3E-4045-9EB8-62EB5787F8F0}">
      <dgm:prSet/>
      <dgm:spPr/>
      <dgm:t>
        <a:bodyPr/>
        <a:lstStyle/>
        <a:p>
          <a:endParaRPr lang="ru-RU"/>
        </a:p>
      </dgm:t>
    </dgm:pt>
    <dgm:pt modelId="{982F9482-C734-4714-916D-AB6D0717F203}" type="sibTrans" cxnId="{40DE32B5-1B3E-4045-9EB8-62EB5787F8F0}">
      <dgm:prSet/>
      <dgm:spPr/>
      <dgm:t>
        <a:bodyPr/>
        <a:lstStyle/>
        <a:p>
          <a:endParaRPr lang="ru-RU"/>
        </a:p>
      </dgm:t>
    </dgm:pt>
    <dgm:pt modelId="{D8E24DE1-88DC-4E29-BB01-91B4D1CB0CD5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/>
            <a:t>Проектная деятельность</a:t>
          </a:r>
          <a:endParaRPr lang="ru-RU" b="1" dirty="0"/>
        </a:p>
      </dgm:t>
    </dgm:pt>
    <dgm:pt modelId="{6864AB14-228E-4827-8212-E8E3812E46A2}" type="parTrans" cxnId="{DC1016D0-8E48-49C7-B94F-04F666390C4D}">
      <dgm:prSet/>
      <dgm:spPr/>
      <dgm:t>
        <a:bodyPr/>
        <a:lstStyle/>
        <a:p>
          <a:endParaRPr lang="ru-RU"/>
        </a:p>
      </dgm:t>
    </dgm:pt>
    <dgm:pt modelId="{95ABD382-13A7-4789-9592-4F1D7BCF760D}" type="sibTrans" cxnId="{DC1016D0-8E48-49C7-B94F-04F666390C4D}">
      <dgm:prSet/>
      <dgm:spPr/>
      <dgm:t>
        <a:bodyPr/>
        <a:lstStyle/>
        <a:p>
          <a:endParaRPr lang="ru-RU"/>
        </a:p>
      </dgm:t>
    </dgm:pt>
    <dgm:pt modelId="{9F7FFA57-606E-4085-BF0F-5A91F5B4B5F3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err="1" smtClean="0"/>
            <a:t>Кванториум</a:t>
          </a:r>
          <a:endParaRPr lang="ru-RU" sz="1400" b="1" dirty="0"/>
        </a:p>
      </dgm:t>
    </dgm:pt>
    <dgm:pt modelId="{D327B460-AE8C-42FE-ABD3-58C560ACDB2D}" type="parTrans" cxnId="{D52D4EC3-4591-4952-9E8C-3215577046F2}">
      <dgm:prSet/>
      <dgm:spPr/>
      <dgm:t>
        <a:bodyPr/>
        <a:lstStyle/>
        <a:p>
          <a:endParaRPr lang="ru-RU"/>
        </a:p>
      </dgm:t>
    </dgm:pt>
    <dgm:pt modelId="{B8CD8524-AC0F-4317-82F5-1C410132532B}" type="sibTrans" cxnId="{D52D4EC3-4591-4952-9E8C-3215577046F2}">
      <dgm:prSet/>
      <dgm:spPr/>
      <dgm:t>
        <a:bodyPr/>
        <a:lstStyle/>
        <a:p>
          <a:endParaRPr lang="ru-RU"/>
        </a:p>
      </dgm:t>
    </dgm:pt>
    <dgm:pt modelId="{53F00BBB-2FF8-4E34-AF7C-F11BDAF02ACB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/>
            <a:t>Дистанционная поддержка </a:t>
          </a:r>
          <a:endParaRPr lang="ru-RU" b="1" dirty="0"/>
        </a:p>
      </dgm:t>
    </dgm:pt>
    <dgm:pt modelId="{087A1F0B-EC74-43BE-A900-91CEA7548927}" type="parTrans" cxnId="{42D217E2-506E-468F-B434-6C4B946B7C0C}">
      <dgm:prSet/>
      <dgm:spPr/>
      <dgm:t>
        <a:bodyPr/>
        <a:lstStyle/>
        <a:p>
          <a:endParaRPr lang="ru-RU"/>
        </a:p>
      </dgm:t>
    </dgm:pt>
    <dgm:pt modelId="{4E6609C3-167E-45CA-B529-DAD62E3B340E}" type="sibTrans" cxnId="{42D217E2-506E-468F-B434-6C4B946B7C0C}">
      <dgm:prSet/>
      <dgm:spPr/>
      <dgm:t>
        <a:bodyPr/>
        <a:lstStyle/>
        <a:p>
          <a:endParaRPr lang="ru-RU"/>
        </a:p>
      </dgm:t>
    </dgm:pt>
    <dgm:pt modelId="{E14101E9-D2EF-43EC-AFD8-3BE11EEBD831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/>
            <a:t>Выставки</a:t>
          </a:r>
          <a:endParaRPr lang="ru-RU" b="1" dirty="0"/>
        </a:p>
      </dgm:t>
    </dgm:pt>
    <dgm:pt modelId="{76FEA726-BE4C-4A36-BE0E-C1FF85B8DD59}" type="parTrans" cxnId="{AEBABDD8-03CA-4488-94C7-5E7AC6DC4299}">
      <dgm:prSet/>
      <dgm:spPr/>
      <dgm:t>
        <a:bodyPr/>
        <a:lstStyle/>
        <a:p>
          <a:endParaRPr lang="ru-RU"/>
        </a:p>
      </dgm:t>
    </dgm:pt>
    <dgm:pt modelId="{BE02D395-1F5A-4BD1-8C90-0EDD504E47DA}" type="sibTrans" cxnId="{AEBABDD8-03CA-4488-94C7-5E7AC6DC4299}">
      <dgm:prSet/>
      <dgm:spPr/>
      <dgm:t>
        <a:bodyPr/>
        <a:lstStyle/>
        <a:p>
          <a:endParaRPr lang="ru-RU"/>
        </a:p>
      </dgm:t>
    </dgm:pt>
    <dgm:pt modelId="{ED0AEED6-D138-40C0-9BD0-B6942F14EFA9}">
      <dgm:prSet phldrT="[Текст]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Внеурочная деятельность в школе</a:t>
          </a:r>
          <a:endParaRPr lang="ru-RU" b="1" dirty="0"/>
        </a:p>
      </dgm:t>
    </dgm:pt>
    <dgm:pt modelId="{AD2AD46F-76C9-4205-BD31-EC58CF925E7D}" type="parTrans" cxnId="{CD74E7C8-F1EE-4885-89EF-B529E32067E0}">
      <dgm:prSet/>
      <dgm:spPr/>
      <dgm:t>
        <a:bodyPr/>
        <a:lstStyle/>
        <a:p>
          <a:endParaRPr lang="ru-RU"/>
        </a:p>
      </dgm:t>
    </dgm:pt>
    <dgm:pt modelId="{224F716A-72D2-4F24-862C-A96E9EFAB500}" type="sibTrans" cxnId="{CD74E7C8-F1EE-4885-89EF-B529E32067E0}">
      <dgm:prSet/>
      <dgm:spPr/>
      <dgm:t>
        <a:bodyPr/>
        <a:lstStyle/>
        <a:p>
          <a:endParaRPr lang="ru-RU"/>
        </a:p>
      </dgm:t>
    </dgm:pt>
    <dgm:pt modelId="{ACC6EFE3-D3B7-456F-A360-6F8631E69C5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400" b="1" dirty="0" smtClean="0"/>
            <a:t>Конкурсы</a:t>
          </a:r>
          <a:endParaRPr lang="ru-RU" sz="1400" b="1" dirty="0"/>
        </a:p>
      </dgm:t>
    </dgm:pt>
    <dgm:pt modelId="{37CE0EFA-5EB8-4675-9AF9-FC8C130E4D2E}" type="parTrans" cxnId="{D408AED6-93B3-4E0F-8D06-BAAB01C8B358}">
      <dgm:prSet/>
      <dgm:spPr/>
      <dgm:t>
        <a:bodyPr/>
        <a:lstStyle/>
        <a:p>
          <a:endParaRPr lang="ru-RU"/>
        </a:p>
      </dgm:t>
    </dgm:pt>
    <dgm:pt modelId="{27031B89-B819-41FA-B98F-38A284E388C9}" type="sibTrans" cxnId="{D408AED6-93B3-4E0F-8D06-BAAB01C8B358}">
      <dgm:prSet/>
      <dgm:spPr/>
      <dgm:t>
        <a:bodyPr/>
        <a:lstStyle/>
        <a:p>
          <a:endParaRPr lang="ru-RU"/>
        </a:p>
      </dgm:t>
    </dgm:pt>
    <dgm:pt modelId="{F3E221AE-39A4-439B-BF79-7B0B3D2308E9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/>
            <a:t>Олимпиады</a:t>
          </a:r>
          <a:endParaRPr lang="ru-RU" b="1" dirty="0"/>
        </a:p>
      </dgm:t>
    </dgm:pt>
    <dgm:pt modelId="{8656201B-B43E-4EEE-8A48-36BF6BAEBA1A}" type="sibTrans" cxnId="{4C75E7B7-DF73-4DC4-AD3C-EC3159144726}">
      <dgm:prSet/>
      <dgm:spPr/>
      <dgm:t>
        <a:bodyPr/>
        <a:lstStyle/>
        <a:p>
          <a:endParaRPr lang="ru-RU"/>
        </a:p>
      </dgm:t>
    </dgm:pt>
    <dgm:pt modelId="{65360159-7C92-4E8C-8420-EE39498A277B}" type="parTrans" cxnId="{4C75E7B7-DF73-4DC4-AD3C-EC3159144726}">
      <dgm:prSet/>
      <dgm:spPr/>
      <dgm:t>
        <a:bodyPr/>
        <a:lstStyle/>
        <a:p>
          <a:endParaRPr lang="ru-RU"/>
        </a:p>
      </dgm:t>
    </dgm:pt>
    <dgm:pt modelId="{6108A1C2-1801-4D78-BA16-2AAED76F6F3B}" type="pres">
      <dgm:prSet presAssocID="{7D40BC70-64CC-42F4-B8FD-D3EF0E2F44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29B75-942A-4937-A340-D5EA72148BEB}" type="pres">
      <dgm:prSet presAssocID="{7D40BC70-64CC-42F4-B8FD-D3EF0E2F440A}" presName="cycle" presStyleCnt="0"/>
      <dgm:spPr/>
    </dgm:pt>
    <dgm:pt modelId="{10A6FA95-2A3B-47B9-AD57-032403AA31F3}" type="pres">
      <dgm:prSet presAssocID="{6BFB2316-6702-4228-9890-DCA8273A6774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37463-9116-49AE-AA31-7987C54A96A9}" type="pres">
      <dgm:prSet presAssocID="{982F9482-C734-4714-916D-AB6D0717F20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345319C-DBCC-408C-867E-7DB002F9FB6D}" type="pres">
      <dgm:prSet presAssocID="{D8E24DE1-88DC-4E29-BB01-91B4D1CB0CD5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96704-0FAB-487C-9C7E-581887537FBF}" type="pres">
      <dgm:prSet presAssocID="{9F7FFA57-606E-4085-BF0F-5A91F5B4B5F3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16633-01B1-4CED-8513-0D9B2129ECEA}" type="pres">
      <dgm:prSet presAssocID="{53F00BBB-2FF8-4E34-AF7C-F11BDAF02ACB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5456F-10C2-48D6-BD8B-14A697ABAD47}" type="pres">
      <dgm:prSet presAssocID="{ED0AEED6-D138-40C0-9BD0-B6942F14EFA9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F24AC-1180-47DD-9DB3-F489F16F6849}" type="pres">
      <dgm:prSet presAssocID="{F3E221AE-39A4-439B-BF79-7B0B3D2308E9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A7AFA-8543-45B2-9482-32A836E3EF75}" type="pres">
      <dgm:prSet presAssocID="{ACC6EFE3-D3B7-456F-A360-6F8631E69C5E}" presName="nodeFollowingNodes" presStyleLbl="node1" presStyleIdx="6" presStyleCnt="8" custRadScaleRad="99633" custRadScaleInc="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B67B-EDA6-4889-8694-9D5F6149083E}" type="pres">
      <dgm:prSet presAssocID="{E14101E9-D2EF-43EC-AFD8-3BE11EEBD831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4E7C8-F1EE-4885-89EF-B529E32067E0}" srcId="{7D40BC70-64CC-42F4-B8FD-D3EF0E2F440A}" destId="{ED0AEED6-D138-40C0-9BD0-B6942F14EFA9}" srcOrd="4" destOrd="0" parTransId="{AD2AD46F-76C9-4205-BD31-EC58CF925E7D}" sibTransId="{224F716A-72D2-4F24-862C-A96E9EFAB500}"/>
    <dgm:cxn modelId="{656C3BEC-6AE7-4DA3-8149-3E85E9E4121D}" type="presOf" srcId="{6BFB2316-6702-4228-9890-DCA8273A6774}" destId="{10A6FA95-2A3B-47B9-AD57-032403AA31F3}" srcOrd="0" destOrd="0" presId="urn:microsoft.com/office/officeart/2005/8/layout/cycle3"/>
    <dgm:cxn modelId="{8AB4071C-A98A-4A9D-B659-34798F728936}" type="presOf" srcId="{D8E24DE1-88DC-4E29-BB01-91B4D1CB0CD5}" destId="{0345319C-DBCC-408C-867E-7DB002F9FB6D}" srcOrd="0" destOrd="0" presId="urn:microsoft.com/office/officeart/2005/8/layout/cycle3"/>
    <dgm:cxn modelId="{D52D4EC3-4591-4952-9E8C-3215577046F2}" srcId="{7D40BC70-64CC-42F4-B8FD-D3EF0E2F440A}" destId="{9F7FFA57-606E-4085-BF0F-5A91F5B4B5F3}" srcOrd="2" destOrd="0" parTransId="{D327B460-AE8C-42FE-ABD3-58C560ACDB2D}" sibTransId="{B8CD8524-AC0F-4317-82F5-1C410132532B}"/>
    <dgm:cxn modelId="{42D217E2-506E-468F-B434-6C4B946B7C0C}" srcId="{7D40BC70-64CC-42F4-B8FD-D3EF0E2F440A}" destId="{53F00BBB-2FF8-4E34-AF7C-F11BDAF02ACB}" srcOrd="3" destOrd="0" parTransId="{087A1F0B-EC74-43BE-A900-91CEA7548927}" sibTransId="{4E6609C3-167E-45CA-B529-DAD62E3B340E}"/>
    <dgm:cxn modelId="{9B280F68-9BCC-49BD-87F0-28CC62BCEB4A}" type="presOf" srcId="{982F9482-C734-4714-916D-AB6D0717F203}" destId="{AD937463-9116-49AE-AA31-7987C54A96A9}" srcOrd="0" destOrd="0" presId="urn:microsoft.com/office/officeart/2005/8/layout/cycle3"/>
    <dgm:cxn modelId="{6793F789-9B7D-4FCC-9909-A59EBCA7A28C}" type="presOf" srcId="{F3E221AE-39A4-439B-BF79-7B0B3D2308E9}" destId="{92EF24AC-1180-47DD-9DB3-F489F16F6849}" srcOrd="0" destOrd="0" presId="urn:microsoft.com/office/officeart/2005/8/layout/cycle3"/>
    <dgm:cxn modelId="{86C0421B-27A3-4B5F-AD8E-512B2F1D294C}" type="presOf" srcId="{ED0AEED6-D138-40C0-9BD0-B6942F14EFA9}" destId="{53A5456F-10C2-48D6-BD8B-14A697ABAD47}" srcOrd="0" destOrd="0" presId="urn:microsoft.com/office/officeart/2005/8/layout/cycle3"/>
    <dgm:cxn modelId="{DC1016D0-8E48-49C7-B94F-04F666390C4D}" srcId="{7D40BC70-64CC-42F4-B8FD-D3EF0E2F440A}" destId="{D8E24DE1-88DC-4E29-BB01-91B4D1CB0CD5}" srcOrd="1" destOrd="0" parTransId="{6864AB14-228E-4827-8212-E8E3812E46A2}" sibTransId="{95ABD382-13A7-4789-9592-4F1D7BCF760D}"/>
    <dgm:cxn modelId="{864E2B2F-B9B0-4B38-BEB3-E76261F9D258}" type="presOf" srcId="{53F00BBB-2FF8-4E34-AF7C-F11BDAF02ACB}" destId="{EA516633-01B1-4CED-8513-0D9B2129ECEA}" srcOrd="0" destOrd="0" presId="urn:microsoft.com/office/officeart/2005/8/layout/cycle3"/>
    <dgm:cxn modelId="{4C75E7B7-DF73-4DC4-AD3C-EC3159144726}" srcId="{7D40BC70-64CC-42F4-B8FD-D3EF0E2F440A}" destId="{F3E221AE-39A4-439B-BF79-7B0B3D2308E9}" srcOrd="5" destOrd="0" parTransId="{65360159-7C92-4E8C-8420-EE39498A277B}" sibTransId="{8656201B-B43E-4EEE-8A48-36BF6BAEBA1A}"/>
    <dgm:cxn modelId="{D408AED6-93B3-4E0F-8D06-BAAB01C8B358}" srcId="{7D40BC70-64CC-42F4-B8FD-D3EF0E2F440A}" destId="{ACC6EFE3-D3B7-456F-A360-6F8631E69C5E}" srcOrd="6" destOrd="0" parTransId="{37CE0EFA-5EB8-4675-9AF9-FC8C130E4D2E}" sibTransId="{27031B89-B819-41FA-B98F-38A284E388C9}"/>
    <dgm:cxn modelId="{D43FEFD9-DD38-4E77-BA69-213A92244142}" type="presOf" srcId="{ACC6EFE3-D3B7-456F-A360-6F8631E69C5E}" destId="{078A7AFA-8543-45B2-9482-32A836E3EF75}" srcOrd="0" destOrd="0" presId="urn:microsoft.com/office/officeart/2005/8/layout/cycle3"/>
    <dgm:cxn modelId="{4AD755BA-23BF-42B7-962F-D30A86ED68D4}" type="presOf" srcId="{7D40BC70-64CC-42F4-B8FD-D3EF0E2F440A}" destId="{6108A1C2-1801-4D78-BA16-2AAED76F6F3B}" srcOrd="0" destOrd="0" presId="urn:microsoft.com/office/officeart/2005/8/layout/cycle3"/>
    <dgm:cxn modelId="{2E0FC854-0120-4E3B-83D7-9851362738FB}" type="presOf" srcId="{E14101E9-D2EF-43EC-AFD8-3BE11EEBD831}" destId="{0B58B67B-EDA6-4889-8694-9D5F6149083E}" srcOrd="0" destOrd="0" presId="urn:microsoft.com/office/officeart/2005/8/layout/cycle3"/>
    <dgm:cxn modelId="{40DE32B5-1B3E-4045-9EB8-62EB5787F8F0}" srcId="{7D40BC70-64CC-42F4-B8FD-D3EF0E2F440A}" destId="{6BFB2316-6702-4228-9890-DCA8273A6774}" srcOrd="0" destOrd="0" parTransId="{4374AF74-28E8-4006-8C9F-7C467150CBB4}" sibTransId="{982F9482-C734-4714-916D-AB6D0717F203}"/>
    <dgm:cxn modelId="{AEBABDD8-03CA-4488-94C7-5E7AC6DC4299}" srcId="{7D40BC70-64CC-42F4-B8FD-D3EF0E2F440A}" destId="{E14101E9-D2EF-43EC-AFD8-3BE11EEBD831}" srcOrd="7" destOrd="0" parTransId="{76FEA726-BE4C-4A36-BE0E-C1FF85B8DD59}" sibTransId="{BE02D395-1F5A-4BD1-8C90-0EDD504E47DA}"/>
    <dgm:cxn modelId="{3EDC41F2-7398-4980-B8B9-E21CC33E304C}" type="presOf" srcId="{9F7FFA57-606E-4085-BF0F-5A91F5B4B5F3}" destId="{FA296704-0FAB-487C-9C7E-581887537FBF}" srcOrd="0" destOrd="0" presId="urn:microsoft.com/office/officeart/2005/8/layout/cycle3"/>
    <dgm:cxn modelId="{4A6A92F5-3217-4733-823B-CF4078F5AC0E}" type="presParOf" srcId="{6108A1C2-1801-4D78-BA16-2AAED76F6F3B}" destId="{4A029B75-942A-4937-A340-D5EA72148BEB}" srcOrd="0" destOrd="0" presId="urn:microsoft.com/office/officeart/2005/8/layout/cycle3"/>
    <dgm:cxn modelId="{CB868FAB-A2E3-4D8D-8D10-477F8325CC5A}" type="presParOf" srcId="{4A029B75-942A-4937-A340-D5EA72148BEB}" destId="{10A6FA95-2A3B-47B9-AD57-032403AA31F3}" srcOrd="0" destOrd="0" presId="urn:microsoft.com/office/officeart/2005/8/layout/cycle3"/>
    <dgm:cxn modelId="{5DC74059-EC9C-4BDF-8081-B69BB551F925}" type="presParOf" srcId="{4A029B75-942A-4937-A340-D5EA72148BEB}" destId="{AD937463-9116-49AE-AA31-7987C54A96A9}" srcOrd="1" destOrd="0" presId="urn:microsoft.com/office/officeart/2005/8/layout/cycle3"/>
    <dgm:cxn modelId="{6F8785A0-EC16-42EC-A633-514007720861}" type="presParOf" srcId="{4A029B75-942A-4937-A340-D5EA72148BEB}" destId="{0345319C-DBCC-408C-867E-7DB002F9FB6D}" srcOrd="2" destOrd="0" presId="urn:microsoft.com/office/officeart/2005/8/layout/cycle3"/>
    <dgm:cxn modelId="{B88314A8-8AA6-41E2-9234-DC0A24574B7A}" type="presParOf" srcId="{4A029B75-942A-4937-A340-D5EA72148BEB}" destId="{FA296704-0FAB-487C-9C7E-581887537FBF}" srcOrd="3" destOrd="0" presId="urn:microsoft.com/office/officeart/2005/8/layout/cycle3"/>
    <dgm:cxn modelId="{C3A6F80C-9816-4D8D-A953-F6CA528B55A0}" type="presParOf" srcId="{4A029B75-942A-4937-A340-D5EA72148BEB}" destId="{EA516633-01B1-4CED-8513-0D9B2129ECEA}" srcOrd="4" destOrd="0" presId="urn:microsoft.com/office/officeart/2005/8/layout/cycle3"/>
    <dgm:cxn modelId="{34942022-4F0F-46E6-AFB2-8DD7CB1EA6EB}" type="presParOf" srcId="{4A029B75-942A-4937-A340-D5EA72148BEB}" destId="{53A5456F-10C2-48D6-BD8B-14A697ABAD47}" srcOrd="5" destOrd="0" presId="urn:microsoft.com/office/officeart/2005/8/layout/cycle3"/>
    <dgm:cxn modelId="{2FAA007D-287E-4A9C-A745-61EE237FC433}" type="presParOf" srcId="{4A029B75-942A-4937-A340-D5EA72148BEB}" destId="{92EF24AC-1180-47DD-9DB3-F489F16F6849}" srcOrd="6" destOrd="0" presId="urn:microsoft.com/office/officeart/2005/8/layout/cycle3"/>
    <dgm:cxn modelId="{73B6071A-0AA2-4923-AF3E-7AC233ADF392}" type="presParOf" srcId="{4A029B75-942A-4937-A340-D5EA72148BEB}" destId="{078A7AFA-8543-45B2-9482-32A836E3EF75}" srcOrd="7" destOrd="0" presId="urn:microsoft.com/office/officeart/2005/8/layout/cycle3"/>
    <dgm:cxn modelId="{B0F4D218-6B08-4BB9-8C3A-7CF74A4701D4}" type="presParOf" srcId="{4A029B75-942A-4937-A340-D5EA72148BEB}" destId="{0B58B67B-EDA6-4889-8694-9D5F6149083E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37463-9116-49AE-AA31-7987C54A96A9}">
      <dsp:nvSpPr>
        <dsp:cNvPr id="0" name=""/>
        <dsp:cNvSpPr/>
      </dsp:nvSpPr>
      <dsp:spPr>
        <a:xfrm>
          <a:off x="1793454" y="-40691"/>
          <a:ext cx="4910035" cy="4910035"/>
        </a:xfrm>
        <a:prstGeom prst="circularArrow">
          <a:avLst>
            <a:gd name="adj1" fmla="val 5544"/>
            <a:gd name="adj2" fmla="val 330680"/>
            <a:gd name="adj3" fmla="val 14635409"/>
            <a:gd name="adj4" fmla="val 1688208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6FA95-2A3B-47B9-AD57-032403AA31F3}">
      <dsp:nvSpPr>
        <dsp:cNvPr id="0" name=""/>
        <dsp:cNvSpPr/>
      </dsp:nvSpPr>
      <dsp:spPr>
        <a:xfrm>
          <a:off x="3549382" y="2464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Дополнительное образование</a:t>
          </a:r>
          <a:endParaRPr lang="ru-RU" sz="1200" b="1" kern="1200" dirty="0"/>
        </a:p>
      </dsp:txBody>
      <dsp:txXfrm>
        <a:off x="3583509" y="36591"/>
        <a:ext cx="1329924" cy="630835"/>
      </dsp:txXfrm>
    </dsp:sp>
    <dsp:sp modelId="{0345319C-DBCC-408C-867E-7DB002F9FB6D}">
      <dsp:nvSpPr>
        <dsp:cNvPr id="0" name=""/>
        <dsp:cNvSpPr/>
      </dsp:nvSpPr>
      <dsp:spPr>
        <a:xfrm>
          <a:off x="5029945" y="615733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Проектная деятельность</a:t>
          </a:r>
          <a:endParaRPr lang="ru-RU" sz="1200" b="1" kern="1200" dirty="0"/>
        </a:p>
      </dsp:txBody>
      <dsp:txXfrm>
        <a:off x="5064072" y="649860"/>
        <a:ext cx="1329924" cy="630835"/>
      </dsp:txXfrm>
    </dsp:sp>
    <dsp:sp modelId="{FA296704-0FAB-487C-9C7E-581887537FBF}">
      <dsp:nvSpPr>
        <dsp:cNvPr id="0" name=""/>
        <dsp:cNvSpPr/>
      </dsp:nvSpPr>
      <dsp:spPr>
        <a:xfrm>
          <a:off x="5643214" y="2096296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Кванториум</a:t>
          </a:r>
          <a:endParaRPr lang="ru-RU" sz="1400" b="1" kern="1200" dirty="0"/>
        </a:p>
      </dsp:txBody>
      <dsp:txXfrm>
        <a:off x="5677341" y="2130423"/>
        <a:ext cx="1329924" cy="630835"/>
      </dsp:txXfrm>
    </dsp:sp>
    <dsp:sp modelId="{EA516633-01B1-4CED-8513-0D9B2129ECEA}">
      <dsp:nvSpPr>
        <dsp:cNvPr id="0" name=""/>
        <dsp:cNvSpPr/>
      </dsp:nvSpPr>
      <dsp:spPr>
        <a:xfrm>
          <a:off x="5029945" y="3576859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Дистанционная поддержка </a:t>
          </a:r>
          <a:endParaRPr lang="ru-RU" sz="1200" b="1" kern="1200" dirty="0"/>
        </a:p>
      </dsp:txBody>
      <dsp:txXfrm>
        <a:off x="5064072" y="3610986"/>
        <a:ext cx="1329924" cy="630835"/>
      </dsp:txXfrm>
    </dsp:sp>
    <dsp:sp modelId="{53A5456F-10C2-48D6-BD8B-14A697ABAD47}">
      <dsp:nvSpPr>
        <dsp:cNvPr id="0" name=""/>
        <dsp:cNvSpPr/>
      </dsp:nvSpPr>
      <dsp:spPr>
        <a:xfrm>
          <a:off x="3549382" y="4190128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Внеурочная деятельность в школе</a:t>
          </a:r>
          <a:endParaRPr lang="ru-RU" sz="1200" b="1" kern="1200" dirty="0"/>
        </a:p>
      </dsp:txBody>
      <dsp:txXfrm>
        <a:off x="3583509" y="4224255"/>
        <a:ext cx="1329924" cy="630835"/>
      </dsp:txXfrm>
    </dsp:sp>
    <dsp:sp modelId="{92EF24AC-1180-47DD-9DB3-F489F16F6849}">
      <dsp:nvSpPr>
        <dsp:cNvPr id="0" name=""/>
        <dsp:cNvSpPr/>
      </dsp:nvSpPr>
      <dsp:spPr>
        <a:xfrm>
          <a:off x="2068819" y="3576859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Олимпиады</a:t>
          </a:r>
          <a:endParaRPr lang="ru-RU" sz="1200" b="1" kern="1200" dirty="0"/>
        </a:p>
      </dsp:txBody>
      <dsp:txXfrm>
        <a:off x="2102946" y="3610986"/>
        <a:ext cx="1329924" cy="630835"/>
      </dsp:txXfrm>
    </dsp:sp>
    <dsp:sp modelId="{078A7AFA-8543-45B2-9482-32A836E3EF75}">
      <dsp:nvSpPr>
        <dsp:cNvPr id="0" name=""/>
        <dsp:cNvSpPr/>
      </dsp:nvSpPr>
      <dsp:spPr>
        <a:xfrm>
          <a:off x="1464220" y="2032180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Конкурсы</a:t>
          </a:r>
          <a:endParaRPr lang="ru-RU" sz="1400" b="1" kern="1200" dirty="0"/>
        </a:p>
      </dsp:txBody>
      <dsp:txXfrm>
        <a:off x="1498347" y="2066307"/>
        <a:ext cx="1329924" cy="630835"/>
      </dsp:txXfrm>
    </dsp:sp>
    <dsp:sp modelId="{0B58B67B-EDA6-4889-8694-9D5F6149083E}">
      <dsp:nvSpPr>
        <dsp:cNvPr id="0" name=""/>
        <dsp:cNvSpPr/>
      </dsp:nvSpPr>
      <dsp:spPr>
        <a:xfrm>
          <a:off x="2068819" y="615733"/>
          <a:ext cx="1398178" cy="69908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Выставки</a:t>
          </a:r>
          <a:endParaRPr lang="ru-RU" sz="1200" b="1" kern="1200" dirty="0"/>
        </a:p>
      </dsp:txBody>
      <dsp:txXfrm>
        <a:off x="2102946" y="649860"/>
        <a:ext cx="1329924" cy="630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2AD40-A305-4867-B8C6-3500B266CB1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1F1A7-DBAF-4E5D-9093-EF75F546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1F1A7-DBAF-4E5D-9093-EF75F54677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1F1A7-DBAF-4E5D-9093-EF75F54677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7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3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1F1A7-DBAF-4E5D-9093-EF75F54677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7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dirty="0" smtClean="0"/>
              <a:t>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6B52C-EC12-41DD-AEBF-FA6A07501BE3}" type="slidenum">
              <a:rPr lang="ru-RU" altLang="ru-RU" smtClean="0">
                <a:solidFill>
                  <a:prstClr val="black"/>
                </a:solidFill>
              </a:rPr>
              <a:pPr/>
              <a:t>5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4C2E8-01EC-4010-88D4-5FCBE89304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6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4C2E8-01EC-4010-88D4-5FCBE89304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0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4C2E8-01EC-4010-88D4-5FCBE89304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3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1F1A7-DBAF-4E5D-9093-EF75F54677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1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5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9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9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6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0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7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5963-C05E-4E2C-A9FC-B27A07DC514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988F-610D-4D05-9CC7-C5ABF8DD6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-talant.com/biblioteka/roditelskoe-sobranie-profilaktika-deviantnogo-povedeniya-podrostkov-108425.html" TargetMode="External"/><Relationship Id="rId2" Type="http://schemas.openxmlformats.org/officeDocument/2006/relationships/hyperlink" Target="https://mega-talant.com/biblioteka/roditelskoe-sobranie-uchebnaya-motivaciya-obuchayuschihsya-108426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en.ru/load/shablony_prezentacij/inkljuzivnoe_obuchenie/rabochaja_programma_individualnogo_obuchenija_na_domu_po_predmetu_rech_i_alternativnaja_kommunikacija/540-1-0-795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0271" y="1"/>
            <a:ext cx="8846443" cy="676826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</a:rPr>
              <a:t>Комплексный подход в сопровождении и социализации обучающихся с ОВЗ  в рамках проекта </a:t>
            </a:r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>«</a:t>
            </a:r>
            <a:r>
              <a:rPr lang="ru-RU" sz="5300" b="1" dirty="0" smtClean="0">
                <a:solidFill>
                  <a:srgbClr val="002060"/>
                </a:solidFill>
              </a:rPr>
              <a:t>Лично-ориентированная образовательная среда»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/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2700" b="1" dirty="0" err="1">
                <a:solidFill>
                  <a:srgbClr val="002060"/>
                </a:solidFill>
              </a:rPr>
              <a:t>Грамотинская</a:t>
            </a:r>
            <a:r>
              <a:rPr lang="ru-RU" sz="2700" b="1" dirty="0">
                <a:solidFill>
                  <a:srgbClr val="002060"/>
                </a:solidFill>
              </a:rPr>
              <a:t> Светлана </a:t>
            </a:r>
            <a:r>
              <a:rPr lang="ru-RU" sz="2700" b="1" dirty="0" smtClean="0">
                <a:solidFill>
                  <a:srgbClr val="002060"/>
                </a:solidFill>
              </a:rPr>
              <a:t>Геннадьевна, зам директора по УВР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МОУ </a:t>
            </a:r>
            <a:r>
              <a:rPr lang="ru-RU" sz="2700" b="1" dirty="0">
                <a:solidFill>
                  <a:srgbClr val="002060"/>
                </a:solidFill>
              </a:rPr>
              <a:t>Константиновская СШ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err="1">
                <a:solidFill>
                  <a:srgbClr val="002060"/>
                </a:solidFill>
              </a:rPr>
              <a:t>Тутаевский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МР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3.12.2021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150" y="0"/>
            <a:ext cx="769121" cy="6768268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144762" y="0"/>
            <a:ext cx="2678642" cy="67682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ru-RU" dirty="0" smtClean="0"/>
              <a:t>Межрегиональная </a:t>
            </a:r>
            <a:r>
              <a:rPr lang="ru-RU" dirty="0"/>
              <a:t>лаборатория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Педагогика сельской школы» при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Научном </a:t>
            </a:r>
            <a:r>
              <a:rPr lang="ru-RU" dirty="0"/>
              <a:t>центре РАО ЯГПУ им. К.Д. Ушинского</a:t>
            </a:r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7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010159" y="-27384"/>
            <a:ext cx="239349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1729388" y="2838038"/>
            <a:ext cx="9600331" cy="12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>
              <a:spcBef>
                <a:spcPts val="1200"/>
              </a:spcBef>
            </a:pPr>
            <a:r>
              <a:rPr lang="ru-RU" sz="2400" dirty="0"/>
              <a:t>Областной творческий конкурс для детей с ОВЗ «Парад новогодних идей»</a:t>
            </a:r>
          </a:p>
          <a:p>
            <a:pPr lvl="0">
              <a:spcBef>
                <a:spcPts val="1200"/>
              </a:spcBef>
            </a:pPr>
            <a:r>
              <a:rPr lang="ru-RU" sz="2400" dirty="0"/>
              <a:t>Областной конкурс детского рисунка "Охрана труда родителей глазами детей» (муниципальный этап)</a:t>
            </a:r>
          </a:p>
          <a:p>
            <a:pPr lvl="0">
              <a:spcBef>
                <a:spcPts val="1200"/>
              </a:spcBef>
            </a:pPr>
            <a:r>
              <a:rPr lang="ru-RU" sz="2400" dirty="0"/>
              <a:t>Областной дистанционный конкурс «Безопасное поведение в чрезвычайных ситуациях»</a:t>
            </a:r>
          </a:p>
          <a:p>
            <a:pPr lvl="0">
              <a:spcBef>
                <a:spcPts val="1200"/>
              </a:spcBef>
            </a:pPr>
            <a:r>
              <a:rPr lang="ru-RU" sz="2400" dirty="0" smtClean="0"/>
              <a:t>Областной </a:t>
            </a:r>
            <a:r>
              <a:rPr lang="ru-RU" sz="2400" dirty="0"/>
              <a:t>конкурс детско-юношеского художественного творчества по противопожарной тематике «Юные таланты за безопасность</a:t>
            </a:r>
            <a:r>
              <a:rPr lang="ru-RU" sz="2400" dirty="0" smtClean="0"/>
              <a:t>»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66408" y="40381"/>
            <a:ext cx="6720000" cy="14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1957" y="260648"/>
            <a:ext cx="6048672" cy="7064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867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Результативность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6068" y="1983036"/>
            <a:ext cx="456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010159" y="-27384"/>
            <a:ext cx="239349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-66409" y="712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1767026" y="2934146"/>
            <a:ext cx="10076584" cy="12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>
              <a:spcBef>
                <a:spcPts val="2400"/>
              </a:spcBef>
            </a:pPr>
            <a:r>
              <a:rPr lang="ru-RU" sz="2400" dirty="0" smtClean="0"/>
              <a:t>Муниципальный </a:t>
            </a:r>
            <a:r>
              <a:rPr lang="ru-RU" sz="2400" dirty="0"/>
              <a:t>творческий конкурс для детей с ОВЗ «Новогоднее вдохновение» </a:t>
            </a:r>
            <a:r>
              <a:rPr lang="ru-RU" sz="2400" dirty="0" smtClean="0"/>
              <a:t>(2 призёра </a:t>
            </a:r>
            <a:r>
              <a:rPr lang="ru-RU" sz="2400" dirty="0"/>
              <a:t>)</a:t>
            </a:r>
          </a:p>
          <a:p>
            <a:pPr lvl="0">
              <a:spcBef>
                <a:spcPts val="2400"/>
              </a:spcBef>
            </a:pPr>
            <a:r>
              <a:rPr lang="ru-RU" sz="2400" dirty="0" smtClean="0"/>
              <a:t>Муниципальная </a:t>
            </a:r>
            <a:r>
              <a:rPr lang="ru-RU" sz="2400" dirty="0"/>
              <a:t>логопедическая онлайн-викторина «</a:t>
            </a:r>
            <a:r>
              <a:rPr lang="ru-RU" sz="2400" dirty="0" err="1"/>
              <a:t>Размышляйка</a:t>
            </a:r>
            <a:r>
              <a:rPr lang="ru-RU" sz="2400" dirty="0"/>
              <a:t>»</a:t>
            </a:r>
          </a:p>
          <a:p>
            <a:pPr lvl="0">
              <a:spcBef>
                <a:spcPts val="2400"/>
              </a:spcBef>
            </a:pPr>
            <a:r>
              <a:rPr lang="ru-RU" sz="2400" dirty="0"/>
              <a:t>Муниципальный творческий конкурс для детей с ОВЗ «Мой любимый сказочный герой» </a:t>
            </a:r>
            <a:r>
              <a:rPr lang="ru-RU" sz="2400" dirty="0" smtClean="0"/>
              <a:t>(4 – призера) </a:t>
            </a:r>
          </a:p>
          <a:p>
            <a:pPr>
              <a:spcBef>
                <a:spcPts val="2400"/>
              </a:spcBef>
            </a:pPr>
            <a:r>
              <a:rPr lang="ru-RU" sz="2400" dirty="0"/>
              <a:t>Муниципальная логопедическая онлайн-викторина «</a:t>
            </a:r>
            <a:r>
              <a:rPr lang="ru-RU" sz="2400" dirty="0" err="1"/>
              <a:t>Размышляйка</a:t>
            </a:r>
            <a:r>
              <a:rPr lang="ru-RU" sz="2400" dirty="0"/>
              <a:t>»</a:t>
            </a:r>
          </a:p>
          <a:p>
            <a:pPr lvl="0"/>
            <a:endParaRPr lang="ru-RU" sz="2400" dirty="0"/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66408" y="40381"/>
            <a:ext cx="6720000" cy="14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1957" y="260648"/>
            <a:ext cx="6048672" cy="7064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867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Результативность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51633" y="2051518"/>
            <a:ext cx="3717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Муниципальный 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81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010159" y="-27384"/>
            <a:ext cx="239349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-66409" y="712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Прямоугольник 21"/>
          <p:cNvSpPr/>
          <p:nvPr/>
        </p:nvSpPr>
        <p:spPr>
          <a:xfrm>
            <a:off x="5266408" y="40381"/>
            <a:ext cx="6720000" cy="14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Прямоугольник 26"/>
          <p:cNvSpPr/>
          <p:nvPr/>
        </p:nvSpPr>
        <p:spPr>
          <a:xfrm>
            <a:off x="698780" y="45133"/>
            <a:ext cx="4320000" cy="14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615947" y="203228"/>
            <a:ext cx="6144683" cy="7064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a typeface="+mn-ea"/>
                <a:cs typeface="Arial" pitchFamily="34" charset="0"/>
              </a:rPr>
              <a:t>Участие в профессиональных событиях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07466" y="387250"/>
            <a:ext cx="3711313" cy="7064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800" b="1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Arial" pitchFamily="34" charset="0"/>
              </a:rPr>
              <a:t>Участие в конференциях</a:t>
            </a:r>
            <a:endParaRPr lang="ru-RU" altLang="ru-RU" sz="2800" b="1" dirty="0">
              <a:solidFill>
                <a:schemeClr val="bg1">
                  <a:lumMod val="9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9218" y="1649314"/>
            <a:ext cx="4096627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IX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Муниципальная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научно-практическая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конференция: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Инновационная деятельность в системе образования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Тутаевского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МР: результаты и новые решения в контексте национального проекта «Образование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 smtClean="0"/>
          </a:p>
          <a:p>
            <a:pPr algn="ctr"/>
            <a:r>
              <a:rPr lang="ru-RU" dirty="0" smtClean="0"/>
              <a:t>Доклады:</a:t>
            </a:r>
          </a:p>
          <a:p>
            <a:pPr lvl="0">
              <a:spcBef>
                <a:spcPts val="1200"/>
              </a:spcBef>
            </a:pPr>
            <a:r>
              <a:rPr lang="ru-RU" dirty="0" smtClean="0"/>
              <a:t> - «</a:t>
            </a:r>
            <a:r>
              <a:rPr lang="ru-RU" dirty="0"/>
              <a:t>Создание условий для успешной коммуникации детей с ОВЗ средствами формирующего оценивания» </a:t>
            </a:r>
          </a:p>
          <a:p>
            <a:pPr lvl="0">
              <a:spcBef>
                <a:spcPts val="1200"/>
              </a:spcBef>
            </a:pPr>
            <a:r>
              <a:rPr lang="ru-RU" dirty="0" smtClean="0"/>
              <a:t>- «</a:t>
            </a:r>
            <a:r>
              <a:rPr lang="ru-RU" dirty="0"/>
              <a:t>Обучение и сопровождение детей с ОВЗ в условиях инклюзивного образования в сельской школе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22913" y="1819297"/>
            <a:ext cx="5559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</a:rPr>
              <a:t>Муниципальный </a:t>
            </a:r>
            <a:r>
              <a:rPr lang="ru-RU" sz="2000" b="1" dirty="0" smtClean="0">
                <a:solidFill>
                  <a:srgbClr val="002060"/>
                </a:solidFill>
              </a:rPr>
              <a:t>фестиваль </a:t>
            </a:r>
            <a:r>
              <a:rPr lang="ru-RU" sz="2000" b="1" dirty="0">
                <a:solidFill>
                  <a:srgbClr val="002060"/>
                </a:solidFill>
              </a:rPr>
              <a:t>коррекционно-развивающих занятий на тему «12 месяцев в году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lvl="0"/>
            <a:endParaRPr lang="ru-RU" sz="2000" b="1" dirty="0">
              <a:solidFill>
                <a:srgbClr val="002060"/>
              </a:solidFill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Фестиваль лучших практик профессиональных педагогических сообществ </a:t>
            </a:r>
            <a:r>
              <a:rPr lang="ru-RU" sz="2000" b="1" dirty="0" err="1">
                <a:solidFill>
                  <a:srgbClr val="002060"/>
                </a:solidFill>
              </a:rPr>
              <a:t>Тутаевского</a:t>
            </a:r>
            <a:r>
              <a:rPr lang="ru-RU" sz="2000" b="1" dirty="0">
                <a:solidFill>
                  <a:srgbClr val="002060"/>
                </a:solidFill>
              </a:rPr>
              <a:t> муниципального района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2913" y="4316262"/>
            <a:ext cx="5426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Дистанционный Всероссийский конкурс профессионального мастерства «Современные технологии в обучении детей с ОВЗ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Дистанционный. IX Международный конкурс методических разработок «Пять с плюсом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010159" y="-27384"/>
            <a:ext cx="239349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-66409" y="712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1767026" y="2051518"/>
            <a:ext cx="10076584" cy="20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>
              <a:spcBef>
                <a:spcPts val="1200"/>
              </a:spcBef>
            </a:pPr>
            <a:r>
              <a:rPr lang="ru-RU" sz="2000" dirty="0"/>
              <a:t>«Проектная деятельность как средство социализации детей с ОВЗ», «Использование приемов формирующего оценивания на занятиях учителя-дефектолога для успешной коммуникации детей с ОВЗ» </a:t>
            </a:r>
            <a:r>
              <a:rPr lang="ru-RU" sz="2000" dirty="0" smtClean="0"/>
              <a:t>             </a:t>
            </a:r>
            <a:r>
              <a:rPr lang="ru-RU" sz="2000" b="0" dirty="0" smtClean="0"/>
              <a:t>Образовательный </a:t>
            </a:r>
            <a:r>
              <a:rPr lang="ru-RU" sz="2000" b="0" dirty="0"/>
              <a:t>вестник №1 2021 год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Обучение и сопровождение детей с ОВЗ в условиях инклюзивного образования в сельской </a:t>
            </a:r>
            <a:r>
              <a:rPr lang="ru-RU" sz="2000" dirty="0" smtClean="0"/>
              <a:t>школе                                        </a:t>
            </a:r>
            <a:r>
              <a:rPr lang="ru-RU" sz="2000" b="0" dirty="0" smtClean="0"/>
              <a:t>Образовательный </a:t>
            </a:r>
            <a:r>
              <a:rPr lang="ru-RU" sz="2000" b="0" dirty="0"/>
              <a:t>вестник №1 2021 год</a:t>
            </a:r>
          </a:p>
          <a:p>
            <a:pPr lvl="0">
              <a:spcBef>
                <a:spcPts val="1200"/>
              </a:spcBef>
            </a:pPr>
            <a:r>
              <a:rPr lang="ru-RU" sz="2000" dirty="0" smtClean="0"/>
              <a:t>   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Конспект</a:t>
            </a:r>
            <a:r>
              <a:rPr lang="ru-RU" sz="2000" dirty="0"/>
              <a:t>: Родительское собрание " Учебная мотивация обучающихся" </a:t>
            </a:r>
            <a:r>
              <a:rPr lang="ru-RU" sz="2000" u="sng" dirty="0">
                <a:hlinkClick r:id="rId2"/>
              </a:rPr>
              <a:t>https://mega-talant.com/biblioteka/roditelskoe-sobranie-uchebnaya-motivaciya-obuchayuschihsya-108426.html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Конспект: Родительское собрание "Профилактика </a:t>
            </a:r>
            <a:r>
              <a:rPr lang="ru-RU" sz="2000" dirty="0" err="1"/>
              <a:t>девиантного</a:t>
            </a:r>
            <a:r>
              <a:rPr lang="ru-RU" sz="2000" dirty="0"/>
              <a:t> поведения подростков" </a:t>
            </a:r>
            <a:r>
              <a:rPr lang="ru-RU" sz="2000" u="sng" dirty="0">
                <a:hlinkClick r:id="rId3"/>
              </a:rPr>
              <a:t>https://mega-talant.com/biblioteka/roditelskoe-sobranie-profilaktika-deviantnogo-povedeniya-podrostkov-108425.html</a:t>
            </a:r>
            <a:endParaRPr lang="ru-RU" sz="2000" dirty="0"/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66408" y="40381"/>
            <a:ext cx="6720000" cy="14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1957" y="260648"/>
            <a:ext cx="6048672" cy="7064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867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Публикации</a:t>
            </a:r>
            <a:endParaRPr lang="ru-RU" altLang="ru-RU" sz="5867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909" y="398175"/>
            <a:ext cx="10515600" cy="33995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Материалы для Банка 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67" y="1013972"/>
            <a:ext cx="1071291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965" algn="just"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для детей с ограниченными возможностями здоровья «Формирование социальных навыков»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1-4 класс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65" algn="just"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Коррекционно-развивающая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для детей с ограниченными возможностями здоровья (с задержкой психического развития) «Развитие познавательной сферы»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65" algn="just"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Коррекционно-развивающая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для детей с  ограниченными возможностями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 «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психомоторики и сенсорных процессов»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65" algn="just">
              <a:spcBef>
                <a:spcPts val="12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4.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Рабочая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программа по предмету «Речь и альтернативная коммуникация», 3 класс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50800" algn="just"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коррекционная общеразвивающая программа для детей с ОВЗ «Весёлые завитки» по направлению «Декоративно-прикладное творчество. Лепка» для обучающихся 1-5 классов с ограниченными возможностями здоровья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6409" y="712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31134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12665"/>
            <a:ext cx="12192000" cy="5381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84590" y="101082"/>
            <a:ext cx="11995504" cy="1495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5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Краткая справка об Образовательной </a:t>
            </a:r>
            <a:r>
              <a:rPr lang="ru-RU" altLang="ru-RU" sz="5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16824" y="2178945"/>
            <a:ext cx="11211863" cy="46719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endParaRPr lang="ru-RU" altLang="ru-RU" sz="319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8388" r="15172" b="1390"/>
          <a:stretch/>
        </p:blipFill>
        <p:spPr>
          <a:xfrm>
            <a:off x="220736" y="2732484"/>
            <a:ext cx="3518184" cy="24731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69118" y="1927587"/>
            <a:ext cx="461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Социальное окружение с многолетним опытом взаимодействия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97" y="523660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Особенность контингента, инклюзивное образование   школы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8283" y="1643752"/>
            <a:ext cx="3612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1. Профильное обучение в старшей школе на основе сетевого взаимодействия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463" y="1781083"/>
            <a:ext cx="364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Ограниченный социум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7716" y="2207343"/>
            <a:ext cx="385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Близость к районному и областному центрам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34" y="2529052"/>
            <a:ext cx="4647630" cy="348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856151" y="5785242"/>
            <a:ext cx="83239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/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3. РИП  «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Формирование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 индивидуальных образовательных маршрутов обучающихся в условиях сельской школы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на основе сетевого взаимодействия ОУ и УДОД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на основе требований ФГОС ООО)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2035" y="2573918"/>
            <a:ext cx="37656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2. Соисполнитель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РИП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Профессиональная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культура  оценочной деятельности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педагога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Образовательная сеть «Детский технопарк» как ресурс формирования и развития инженерно-технических, исследовательских и изобретательских компетенций обучающихся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Модернизация технологического образования в общеобразовательных учреждениях </a:t>
            </a:r>
            <a:r>
              <a:rPr lang="ru-RU" sz="1600" dirty="0" err="1" smtClean="0"/>
              <a:t>Тутаевского</a:t>
            </a:r>
            <a:r>
              <a:rPr lang="ru-RU" sz="1600" dirty="0" smtClean="0"/>
              <a:t> МР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1202" cy="8026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Планируемые результаты для целевых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324" t="33685" r="63674" b="17230"/>
          <a:stretch/>
        </p:blipFill>
        <p:spPr>
          <a:xfrm>
            <a:off x="4296578" y="1481895"/>
            <a:ext cx="3745735" cy="52280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468" y="1481895"/>
            <a:ext cx="4131631" cy="18067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Комфортные условия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Вариативность и выбор  деятельности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Удовлетворение образовательных потребностей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Равные возможности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Живое общение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Самореализация,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Мотивация к обучению  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Снижение тревожности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14770" y="4955631"/>
            <a:ext cx="3966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Реализации ожиданий по поводу успешного будущего своего ребенка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Совместная деятельность;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Мотивация к взаимодействию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Изменение позиции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8209" y="1792659"/>
            <a:ext cx="3018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ключение родителей учащихся в совместную деятельность, а также оказание им профессиональной психологической помощи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9540607" y="3930936"/>
            <a:ext cx="352540" cy="710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5114" y="4955631"/>
            <a:ext cx="3635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Разработка комплекса мер для </a:t>
            </a:r>
            <a:r>
              <a:rPr lang="ru-RU" b="1" dirty="0"/>
              <a:t>э</a:t>
            </a:r>
            <a:r>
              <a:rPr lang="ru-RU" b="1" dirty="0" smtClean="0"/>
              <a:t>ффективной социальной и образовательной интеграции детей с ОВЗ в образовательном учреждении и вне его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225407" y="4395730"/>
            <a:ext cx="308473" cy="638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0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295467" y="22225"/>
            <a:ext cx="10812069" cy="1255732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одель </a:t>
            </a:r>
            <a:r>
              <a:rPr lang="ru-RU" altLang="ru-RU" sz="3600" b="1" dirty="0" err="1" smtClean="0">
                <a:solidFill>
                  <a:srgbClr val="002060"/>
                </a:solidFill>
              </a:rPr>
              <a:t>тьюторского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 сопровождения </a:t>
            </a:r>
            <a:r>
              <a:rPr lang="ru-RU" altLang="ru-RU" sz="3600" b="1" dirty="0">
                <a:solidFill>
                  <a:srgbClr val="002060"/>
                </a:solidFill>
              </a:rPr>
              <a:t>обучающегося с ОВЗ в рамках внеурочной деятельности 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0540978"/>
              </p:ext>
            </p:extLst>
          </p:nvPr>
        </p:nvGraphicFramePr>
        <p:xfrm>
          <a:off x="1847528" y="1417638"/>
          <a:ext cx="8496944" cy="489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87939" y="3214689"/>
            <a:ext cx="2232025" cy="12969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Индивидуальный образовательный маршрут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981200" y="1700808"/>
            <a:ext cx="1090464" cy="3384376"/>
          </a:xfrm>
          <a:prstGeom prst="right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Диагностика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8915396" y="1484784"/>
            <a:ext cx="1296144" cy="3600400"/>
          </a:xfrm>
          <a:prstGeom prst="left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Индивидуальные и групповые проекты обучающихся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6409" y="712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723"/>
            <a:ext cx="2495106" cy="1670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"/>
          <a:stretch/>
        </p:blipFill>
        <p:spPr>
          <a:xfrm>
            <a:off x="9652603" y="5152330"/>
            <a:ext cx="2539397" cy="16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0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010159" y="-27384"/>
            <a:ext cx="239349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-66409" y="712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619747" y="1523987"/>
            <a:ext cx="2000264" cy="26670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ИОМ 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 </a:t>
            </a:r>
            <a:r>
              <a:rPr lang="ru-RU" altLang="ru-RU" sz="2133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рамках внеурочной деятельности 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3467" y="1809739"/>
            <a:ext cx="3905277" cy="12416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Календарь мероприятий  разного уровня на основе регионального  календаря, плана работы Департамента образования ТМР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3256" y="190478"/>
            <a:ext cx="4910237" cy="10477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Программа психолого-педагогического сопровождения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38216" y="190477"/>
            <a:ext cx="4572032" cy="11429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/>
              <a:t>ВОСПИТАТЕЛЬНАЯ  ПРОГРАММА  </a:t>
            </a:r>
            <a:br>
              <a:rPr lang="ru-RU" sz="1867" dirty="0"/>
            </a:br>
            <a:r>
              <a:rPr lang="ru-RU" sz="1867" dirty="0"/>
              <a:t>МОУ КОНСТАНТИНОВСКОЙ СШ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619747" y="3714752"/>
            <a:ext cx="6048672" cy="95250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altLang="ru-RU" sz="2667" b="1" i="1" dirty="0">
              <a:solidFill>
                <a:schemeClr val="bg1">
                  <a:lumMod val="9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52465" y="190478"/>
            <a:ext cx="3711313" cy="7064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2133" dirty="0">
              <a:solidFill>
                <a:schemeClr val="bg1">
                  <a:lumMod val="9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0512" y="2571745"/>
            <a:ext cx="3905277" cy="6669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67" dirty="0" err="1">
                <a:solidFill>
                  <a:schemeClr val="tx2">
                    <a:lumMod val="50000"/>
                  </a:schemeClr>
                </a:solidFill>
              </a:rPr>
              <a:t>Индивидупальная</a:t>
            </a:r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 работа с </a:t>
            </a:r>
            <a:r>
              <a:rPr lang="ru-RU" sz="1867" dirty="0" err="1">
                <a:solidFill>
                  <a:schemeClr val="tx2">
                    <a:lumMod val="50000"/>
                  </a:schemeClr>
                </a:solidFill>
              </a:rPr>
              <a:t>тьютором</a:t>
            </a:r>
            <a:endParaRPr lang="ru-RU" sz="1867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7810512" y="3634859"/>
            <a:ext cx="3905277" cy="379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Работа с родителями</a:t>
            </a: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7810512" y="1634564"/>
            <a:ext cx="3905277" cy="6669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Диагностика интересов и склонностей, запросов </a:t>
            </a:r>
          </a:p>
        </p:txBody>
      </p:sp>
      <p:pic>
        <p:nvPicPr>
          <p:cNvPr id="23" name="Picture 2" descr="http://www.papajurist.ru/wp-content/uploads/ipoteka-molodym-uchitelyam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21" y="4381507"/>
            <a:ext cx="2905265" cy="21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 rot="10800000" flipV="1">
            <a:off x="1333467" y="3349107"/>
            <a:ext cx="3905277" cy="379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Проектная деятельность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1333467" y="4015861"/>
            <a:ext cx="3905277" cy="379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Внеурочная деятельность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1428718" y="4587365"/>
            <a:ext cx="3905277" cy="379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Дополнительное 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81488" y="5334014"/>
            <a:ext cx="409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Самооценка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Формирующее оценивание</a:t>
            </a:r>
          </a:p>
        </p:txBody>
      </p:sp>
      <p:sp>
        <p:nvSpPr>
          <p:cNvPr id="33" name="Стрелка вверх 32"/>
          <p:cNvSpPr/>
          <p:nvPr/>
        </p:nvSpPr>
        <p:spPr>
          <a:xfrm>
            <a:off x="6381752" y="4476757"/>
            <a:ext cx="381003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9160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010159" y="-27384"/>
            <a:ext cx="239349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-66409" y="7120"/>
            <a:ext cx="1361876" cy="6885384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905499" y="1619237"/>
            <a:ext cx="6000792" cy="12382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2400" dirty="0">
                <a:solidFill>
                  <a:schemeClr val="tx1"/>
                </a:solidFill>
                <a:cs typeface="Arial" pitchFamily="34" charset="0"/>
              </a:rPr>
              <a:t>Коррекционно-развивающая программа для детей с ОВЗ «Формирование социальных навыков»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905499" y="3143248"/>
            <a:ext cx="5905541" cy="12382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  <a:cs typeface="Arial" pitchFamily="34" charset="0"/>
              </a:rPr>
              <a:t>Программа </a:t>
            </a:r>
            <a:r>
              <a:rPr lang="ru-RU" altLang="ru-RU" sz="2400" dirty="0" err="1">
                <a:solidFill>
                  <a:schemeClr val="tx1"/>
                </a:solidFill>
                <a:cs typeface="Arial" pitchFamily="34" charset="0"/>
              </a:rPr>
              <a:t>соцально-эмоционального</a:t>
            </a:r>
            <a:r>
              <a:rPr lang="ru-RU" altLang="ru-RU" sz="2400" dirty="0">
                <a:solidFill>
                  <a:schemeClr val="tx1"/>
                </a:solidFill>
                <a:cs typeface="Arial" pitchFamily="34" charset="0"/>
              </a:rPr>
              <a:t>  развития младших школьников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18" y="1619238"/>
            <a:ext cx="3905277" cy="18162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Программы внеурочной деятельности для общеобразовательных классов  технической  и творческой направленности в том числе «Точка роста»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10248" y="285728"/>
            <a:ext cx="6148496" cy="10477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Программа психолого-педагогического сопровождения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7213" y="285728"/>
            <a:ext cx="4286280" cy="11429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/>
              <a:t>ВОСПИТАТЕЛЬНАЯ  ПРОГРАММА  </a:t>
            </a:r>
            <a:br>
              <a:rPr lang="ru-RU" sz="1867" dirty="0"/>
            </a:br>
            <a:r>
              <a:rPr lang="ru-RU" sz="1867" dirty="0"/>
              <a:t>МОУ КОНСТАНТИНОВСКОЙ СШ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619747" y="3714752"/>
            <a:ext cx="6048672" cy="95250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altLang="ru-RU" sz="2667" b="1" i="1" dirty="0">
              <a:solidFill>
                <a:schemeClr val="bg1">
                  <a:lumMod val="9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52465" y="190478"/>
            <a:ext cx="3711313" cy="7064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altLang="ru-RU" sz="2133" dirty="0">
              <a:solidFill>
                <a:schemeClr val="bg1">
                  <a:lumMod val="9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18" y="3619502"/>
            <a:ext cx="3905277" cy="1528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Программы  дополнительного образования  для общеобразовательных классов в том числе «Мобильный </a:t>
            </a:r>
            <a:r>
              <a:rPr lang="ru-RU" sz="1867" dirty="0" err="1">
                <a:solidFill>
                  <a:schemeClr val="tx2">
                    <a:lumMod val="50000"/>
                  </a:schemeClr>
                </a:solidFill>
              </a:rPr>
              <a:t>кванториум</a:t>
            </a:r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», «</a:t>
            </a:r>
            <a:r>
              <a:rPr lang="en-US" sz="1867" dirty="0">
                <a:solidFill>
                  <a:schemeClr val="tx2">
                    <a:lumMod val="50000"/>
                  </a:schemeClr>
                </a:solidFill>
              </a:rPr>
              <a:t>IT-</a:t>
            </a:r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 куб»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428718" y="5313827"/>
            <a:ext cx="3905277" cy="1528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Программы  внеурочной деятельности  и дополнительного образования спортивной направленности,  ШСК «Республика СПОРТ»</a:t>
            </a: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5905499" y="4872957"/>
            <a:ext cx="3619525" cy="18162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67" dirty="0">
                <a:solidFill>
                  <a:schemeClr val="tx2">
                    <a:lumMod val="50000"/>
                  </a:schemeClr>
                </a:solidFill>
              </a:rPr>
              <a:t>Программы  дополнительного образования  «Весёлые завитки» по направлению «Декоративно-прикладное творчество. Лепка.» для обучающихся с ОВЗ 1-5 классов </a:t>
            </a:r>
          </a:p>
        </p:txBody>
      </p:sp>
      <p:pic>
        <p:nvPicPr>
          <p:cNvPr id="21" name="Рисунок 20" descr="IMG_20211124_151621.jpg"/>
          <p:cNvPicPr>
            <a:picLocks noChangeAspect="1"/>
          </p:cNvPicPr>
          <p:nvPr/>
        </p:nvPicPr>
        <p:blipFill>
          <a:blip r:embed="rId3" cstate="print"/>
          <a:srcRect l="11111" t="19444" r="14815" b="9722"/>
          <a:stretch>
            <a:fillRect/>
          </a:stretch>
        </p:blipFill>
        <p:spPr>
          <a:xfrm>
            <a:off x="9810777" y="4555317"/>
            <a:ext cx="1806017" cy="2302683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199084" y="6433851"/>
            <a:ext cx="341523" cy="3305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121186" y="6510969"/>
            <a:ext cx="627961" cy="3318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439171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От   декоративно-прикладного  творчества </a:t>
            </a:r>
          </a:p>
        </p:txBody>
      </p:sp>
      <p:pic>
        <p:nvPicPr>
          <p:cNvPr id="5" name="Рисунок 4" descr="IMG2021111710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1765"/>
            <a:ext cx="6572253" cy="4756235"/>
          </a:xfrm>
          <a:prstGeom prst="rect">
            <a:avLst/>
          </a:prstGeom>
        </p:spPr>
      </p:pic>
      <p:pic>
        <p:nvPicPr>
          <p:cNvPr id="10" name="Рисунок 9" descr="IMG20211126143801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8269" y="1"/>
            <a:ext cx="3333731" cy="444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8" descr="IMG_20211130_16251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667505" y="3429000"/>
            <a:ext cx="3242751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689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9" y="274639"/>
            <a:ext cx="7010411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К 3</a:t>
            </a:r>
            <a:r>
              <a:rPr lang="en-US" sz="5400" b="1" dirty="0">
                <a:solidFill>
                  <a:srgbClr val="002060"/>
                </a:solidFill>
              </a:rPr>
              <a:t>D </a:t>
            </a:r>
            <a:r>
              <a:rPr lang="ru-RU" sz="5400" b="1" dirty="0">
                <a:solidFill>
                  <a:srgbClr val="002060"/>
                </a:solidFill>
              </a:rPr>
              <a:t>моделированию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20211129143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914"/>
          <a:stretch>
            <a:fillRect/>
          </a:stretch>
        </p:blipFill>
        <p:spPr>
          <a:xfrm>
            <a:off x="2762227" y="3339586"/>
            <a:ext cx="5429245" cy="351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20211129143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571989" cy="342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20211130171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41" y="1650989"/>
            <a:ext cx="3905259" cy="520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зад 2">
            <a:hlinkClick r:id="rId5" action="ppaction://hlinksldjump" highlightClick="1"/>
          </p:cNvPr>
          <p:cNvSpPr/>
          <p:nvPr/>
        </p:nvSpPr>
        <p:spPr>
          <a:xfrm>
            <a:off x="561860" y="6246564"/>
            <a:ext cx="804232" cy="3745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38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737</Words>
  <Application>Microsoft Office PowerPoint</Application>
  <PresentationFormat>Широкоэкранный</PresentationFormat>
  <Paragraphs>122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Fedra Sans Pro Book</vt:lpstr>
      <vt:lpstr>Fedra Sans Pro Light</vt:lpstr>
      <vt:lpstr>Times New Roman</vt:lpstr>
      <vt:lpstr>Тема Office</vt:lpstr>
      <vt:lpstr>Комплексный подход в сопровождении и социализации обучающихся с ОВЗ  в рамках проекта  «Лично-ориентированная образовательная среда»  Грамотинская Светлана Геннадьевна, зам директора по УВР  МОУ Константиновская СШ Тутаевский МР 3.12.2021 </vt:lpstr>
      <vt:lpstr>Материалы для Банка  </vt:lpstr>
      <vt:lpstr>Презентация PowerPoint</vt:lpstr>
      <vt:lpstr>Планируемые результаты для целевых групп</vt:lpstr>
      <vt:lpstr>Модель тьюторского сопровождения обучающегося с ОВЗ в рамках внеурочной деятельности </vt:lpstr>
      <vt:lpstr>Презентация PowerPoint</vt:lpstr>
      <vt:lpstr>Презентация PowerPoint</vt:lpstr>
      <vt:lpstr>От   декоративно-прикладного  творчества </vt:lpstr>
      <vt:lpstr>К 3D моделированию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2021-12-02T14:31:06Z</dcterms:created>
  <dcterms:modified xsi:type="dcterms:W3CDTF">2021-12-06T11:20:51Z</dcterms:modified>
</cp:coreProperties>
</file>